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7" r:id="rId9"/>
    <p:sldId id="278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6" r:id="rId22"/>
    <p:sldId id="25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4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3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98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5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4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97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5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4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7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6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7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0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9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B58FF-23DB-4E43-817A-F1C7531B7E66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66C55C-706A-427C-962E-945A2E24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3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kyeng.ru/articles/chto-vy-ne-znali-o-passivnom-zaloge-v-anglijskom-yazyk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f4.ppt-online.org/files4/slide/k/KmlBEwqiQeLpd1n5HY0FfJ6Mr3XjORNV2voghW/slide-0.jpg" TargetMode="External"/><Relationship Id="rId4" Type="http://schemas.openxmlformats.org/officeDocument/2006/relationships/hyperlink" Target="https://cdn-user30887.skyeng.ru/uploads/temp-93-60-69392dd82fef9625811634.web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mpbustersllc.com/wp-content/uploads/2021/04/cartoon-guy-pruning-shrub-1016x1024.jpg" TargetMode="External"/><Relationship Id="rId2" Type="http://schemas.openxmlformats.org/officeDocument/2006/relationships/hyperlink" Target="https://avatars.mds.yandex.net/get-shedevrum/14908220/img_1c49d5c6bb8911efaa833ef94bc9e66e/ori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tatic19.tgcnt.ru/posts/_0/d4/d4e4062437312c4dd24cd0a5c634949c.jpg" TargetMode="External"/><Relationship Id="rId4" Type="http://schemas.openxmlformats.org/officeDocument/2006/relationships/hyperlink" Target="https://cdn.vectorstock.com/i/500p/47/68/girl-making-cake-vector-831476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FA8ED4-CA37-8632-6608-44A7393DDF22}"/>
              </a:ext>
            </a:extLst>
          </p:cNvPr>
          <p:cNvSpPr/>
          <p:nvPr/>
        </p:nvSpPr>
        <p:spPr>
          <a:xfrm>
            <a:off x="2752960" y="1520785"/>
            <a:ext cx="6211957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Страдательный залог</a:t>
            </a: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английского языка, 8 класс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99D364-584D-1ED2-BA7E-0EB80A8A9E5E}"/>
              </a:ext>
            </a:extLst>
          </p:cNvPr>
          <p:cNvSpPr/>
          <p:nvPr/>
        </p:nvSpPr>
        <p:spPr>
          <a:xfrm>
            <a:off x="5965577" y="3991802"/>
            <a:ext cx="5052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Подлесная Елена Михайловна,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читель англий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ского языка</a:t>
            </a:r>
          </a:p>
          <a:p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СОШ № 12</a:t>
            </a: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Вышний Волочёк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2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A59D1-34BE-197B-356D-925C9117C02E}"/>
              </a:ext>
            </a:extLst>
          </p:cNvPr>
          <p:cNvSpPr txBox="1"/>
          <p:nvPr/>
        </p:nvSpPr>
        <p:spPr>
          <a:xfrm>
            <a:off x="1316567" y="1166843"/>
            <a:ext cx="95588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Предлоги </a:t>
            </a:r>
            <a:r>
              <a:rPr lang="ru-RU" sz="3600" b="1" dirty="0" err="1">
                <a:solidFill>
                  <a:srgbClr val="C00000"/>
                </a:solidFill>
              </a:rPr>
              <a:t>by</a:t>
            </a:r>
            <a:r>
              <a:rPr lang="ru-RU" sz="3600" dirty="0"/>
              <a:t> и </a:t>
            </a:r>
            <a:r>
              <a:rPr lang="ru-RU" sz="3600" b="1" dirty="0" err="1">
                <a:solidFill>
                  <a:srgbClr val="C00000"/>
                </a:solidFill>
              </a:rPr>
              <a:t>with</a:t>
            </a:r>
            <a:r>
              <a:rPr lang="ru-RU" sz="3600" dirty="0"/>
              <a:t> в пассивных предложениях</a:t>
            </a:r>
          </a:p>
          <a:p>
            <a:endParaRPr lang="ru-RU" sz="3200" dirty="0"/>
          </a:p>
          <a:p>
            <a:r>
              <a:rPr lang="ru-RU" sz="3200" dirty="0"/>
              <a:t>Хотя в страдательном залоге часто неважно, кем или чем совершено действие, это можно указать в предложении с помощью предлогов </a:t>
            </a:r>
            <a:r>
              <a:rPr lang="ru-RU" sz="3200" dirty="0" err="1"/>
              <a:t>by</a:t>
            </a:r>
            <a:r>
              <a:rPr lang="ru-RU" sz="3200" dirty="0"/>
              <a:t> и </a:t>
            </a:r>
            <a:r>
              <a:rPr lang="ru-RU" sz="3200" dirty="0" err="1"/>
              <a:t>with</a:t>
            </a:r>
            <a:r>
              <a:rPr lang="ru-RU" sz="3200" dirty="0"/>
              <a:t>. </a:t>
            </a:r>
          </a:p>
          <a:p>
            <a:endParaRPr lang="ru-RU" sz="32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841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4745AC-57D6-7D05-639C-D771B48BC0A8}"/>
              </a:ext>
            </a:extLst>
          </p:cNvPr>
          <p:cNvSpPr txBox="1"/>
          <p:nvPr/>
        </p:nvSpPr>
        <p:spPr>
          <a:xfrm>
            <a:off x="1507067" y="1422400"/>
            <a:ext cx="95165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После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by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мы называем того человека или тот предмет, который совершил действие, а после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with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инструмент или орудие.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book was translated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J</a:t>
            </a:r>
            <a:r>
              <a:rPr lang="en-US" sz="3200" b="1" dirty="0" err="1">
                <a:solidFill>
                  <a:prstClr val="black"/>
                </a:solidFill>
                <a:latin typeface="Garamond" panose="02020404030301010803"/>
              </a:rPr>
              <a:t>ohn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Garamond" panose="020204040303010108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The apple was cut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a knife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9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7C69AB-FA71-BFBE-CF32-8698D7D05244}"/>
              </a:ext>
            </a:extLst>
          </p:cNvPr>
          <p:cNvSpPr txBox="1"/>
          <p:nvPr/>
        </p:nvSpPr>
        <p:spPr>
          <a:xfrm>
            <a:off x="1659467" y="1386470"/>
            <a:ext cx="92371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С глаголами в страдательном залоге также можно встретить предлог </a:t>
            </a:r>
            <a:r>
              <a:rPr lang="ru-RU" sz="3200" b="1" dirty="0" err="1">
                <a:solidFill>
                  <a:srgbClr val="C00000"/>
                </a:solidFill>
              </a:rPr>
              <a:t>of</a:t>
            </a:r>
            <a:r>
              <a:rPr lang="ru-RU" sz="3200" dirty="0"/>
              <a:t>. Он указывает на материал, из которого изготовлен предмет.</a:t>
            </a:r>
          </a:p>
          <a:p>
            <a:endParaRPr lang="ru-RU" sz="3200" dirty="0"/>
          </a:p>
          <a:p>
            <a:endParaRPr lang="ru-RU" sz="3200" dirty="0"/>
          </a:p>
          <a:p>
            <a:r>
              <a:rPr lang="ru-RU" sz="3200" b="1" dirty="0"/>
              <a:t>The </a:t>
            </a:r>
            <a:r>
              <a:rPr lang="ru-RU" sz="3200" b="1" dirty="0" err="1"/>
              <a:t>tower</a:t>
            </a:r>
            <a:r>
              <a:rPr lang="ru-RU" sz="3200" b="1" dirty="0"/>
              <a:t> </a:t>
            </a:r>
            <a:r>
              <a:rPr lang="ru-RU" sz="3200" b="1" dirty="0" err="1"/>
              <a:t>is</a:t>
            </a:r>
            <a:r>
              <a:rPr lang="ru-RU" sz="3200" b="1" dirty="0"/>
              <a:t> </a:t>
            </a:r>
            <a:r>
              <a:rPr lang="ru-RU" sz="3200" b="1" dirty="0" err="1"/>
              <a:t>built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stone</a:t>
            </a:r>
            <a:r>
              <a:rPr lang="ru-RU" sz="3200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25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7AB49F-C351-12E5-F3A4-3AC5837EFF8B}"/>
              </a:ext>
            </a:extLst>
          </p:cNvPr>
          <p:cNvSpPr/>
          <p:nvPr/>
        </p:nvSpPr>
        <p:spPr>
          <a:xfrm>
            <a:off x="1837266" y="994603"/>
            <a:ext cx="80772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Rewrite the sentences by putting the verbs in the Passive Voice.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﻿﻿﻿1. The Mayor will open the new library tomorrow.</a:t>
            </a: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﻿﻿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Versarce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created the costumes for the play.</a:t>
            </a: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﻿﻿Shakespeare wrote Hamlet.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1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C5F520-4913-6F40-D251-A5FB68185751}"/>
              </a:ext>
            </a:extLst>
          </p:cNvPr>
          <p:cNvSpPr txBox="1"/>
          <p:nvPr/>
        </p:nvSpPr>
        <p:spPr>
          <a:xfrm>
            <a:off x="1828800" y="1804370"/>
            <a:ext cx="8407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4. They will arrange a meeting for next week.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5.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﻿﻿No one has translated this play yet. 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6.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﻿﻿In France they hold elections for President ﻿﻿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330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DACAF-4D12-3259-6BBB-09D1A83B08BB}"/>
              </a:ext>
            </a:extLst>
          </p:cNvPr>
          <p:cNvSpPr txBox="1"/>
          <p:nvPr/>
        </p:nvSpPr>
        <p:spPr>
          <a:xfrm>
            <a:off x="1964266" y="1587270"/>
            <a:ext cx="89238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7. Advertising influences a lot of people.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8.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﻿﻿You should send this fax right away. 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9.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﻿﻿They found him guilty of murder. 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﻿﻿﻿</a:t>
            </a:r>
          </a:p>
          <a:p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10.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You cannot take pets into the theatre.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850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510739-0A70-BC34-21F4-B71C12E02B20}"/>
              </a:ext>
            </a:extLst>
          </p:cNvPr>
          <p:cNvSpPr txBox="1"/>
          <p:nvPr/>
        </p:nvSpPr>
        <p:spPr>
          <a:xfrm>
            <a:off x="2065867" y="1674674"/>
            <a:ext cx="8238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Rewrite the sentences in the Passive Voice.</a:t>
            </a:r>
          </a:p>
          <a:p>
            <a:endParaRPr lang="en-US" sz="3600" dirty="0"/>
          </a:p>
          <a:p>
            <a:r>
              <a:rPr lang="en-US" sz="3600" dirty="0"/>
              <a:t> Use the: by + agent or with instrument or from + ingredient.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074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EAAA4-21F2-FA14-0929-ECC1DB3C2176}"/>
              </a:ext>
            </a:extLst>
          </p:cNvPr>
          <p:cNvSpPr txBox="1"/>
          <p:nvPr/>
        </p:nvSpPr>
        <p:spPr>
          <a:xfrm>
            <a:off x="1151466" y="1864604"/>
            <a:ext cx="97112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He used a sharp pair of scissors to cut the material.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The material was cut with a sharp pair of scissors.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4AF2D-44FF-0017-BF4B-DE0728EC23DE}"/>
              </a:ext>
            </a:extLst>
          </p:cNvPr>
          <p:cNvSpPr txBox="1"/>
          <p:nvPr/>
        </p:nvSpPr>
        <p:spPr>
          <a:xfrm>
            <a:off x="1566332" y="3429000"/>
            <a:ext cx="8881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3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5D92B-7585-BBC5-4858-C81758B6CB4D}"/>
              </a:ext>
            </a:extLst>
          </p:cNvPr>
          <p:cNvSpPr txBox="1"/>
          <p:nvPr/>
        </p:nvSpPr>
        <p:spPr>
          <a:xfrm>
            <a:off x="1333501" y="1905506"/>
            <a:ext cx="10270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She uses onions, tomatoes and garlic to make the sauce.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AutoNum type="arabicPeriod" startAt="3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﻿﻿John Adams will direct the new play.</a:t>
            </a:r>
          </a:p>
          <a:p>
            <a:pPr marL="342900" indent="-342900">
              <a:buAutoNum type="arabicPeriod" startAt="3"/>
            </a:pPr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046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CB8F3D-1840-AEB8-3501-B8D2310DD496}"/>
              </a:ext>
            </a:extLst>
          </p:cNvPr>
          <p:cNvSpPr txBox="1"/>
          <p:nvPr/>
        </p:nvSpPr>
        <p:spPr>
          <a:xfrm>
            <a:off x="1896533" y="1915349"/>
            <a:ext cx="81957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4. She used a knife to slice the bread. ﻿﻿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5. Picasso painted 'Guernica'.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8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4BA52-F4A2-7339-DF55-EF1A5BFD36B1}"/>
              </a:ext>
            </a:extLst>
          </p:cNvPr>
          <p:cNvSpPr/>
          <p:nvPr/>
        </p:nvSpPr>
        <p:spPr>
          <a:xfrm>
            <a:off x="1724713" y="935335"/>
            <a:ext cx="8742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Passive Voice – 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Страдательный залог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5CFDD-4B1C-4B00-78C4-8D4C971B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567" y="1807633"/>
            <a:ext cx="7239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0C9A89-1260-BCAF-4717-33D7EEA69604}"/>
              </a:ext>
            </a:extLst>
          </p:cNvPr>
          <p:cNvSpPr txBox="1"/>
          <p:nvPr/>
        </p:nvSpPr>
        <p:spPr>
          <a:xfrm>
            <a:off x="1117600" y="1117600"/>
            <a:ext cx="96350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Look at the pictures and create your sentences in the Passive Voice.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43E46-07F1-61BF-3CDC-507DF98F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0" y="2435143"/>
            <a:ext cx="4313117" cy="2627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EA167-F587-8014-0B6A-2307BCE25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1835061"/>
            <a:ext cx="3993226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C5D912-CEB9-EA9D-E8BC-8A63D699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06" y="1552575"/>
            <a:ext cx="4161509" cy="37528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76A70-2F2C-0973-A0ED-396EC63C9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40" y="1552575"/>
            <a:ext cx="4131377" cy="3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5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471C91-7204-42D6-271E-E4C1D6FA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04" y="800453"/>
            <a:ext cx="5169856" cy="640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1CDFA-D8F9-BF43-3D62-9C6D7B0C53C1}"/>
              </a:ext>
            </a:extLst>
          </p:cNvPr>
          <p:cNvSpPr txBox="1"/>
          <p:nvPr/>
        </p:nvSpPr>
        <p:spPr>
          <a:xfrm>
            <a:off x="1515532" y="1440588"/>
            <a:ext cx="9304867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Литература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Английский язык : 8-й класс : учебник / Ю. Е. Ваулина, Д. Дули, О. Е. Подоляко, В. Эванс. - 13-е изд., стер. — Москва : Express Publishing : Просвещение, 2025. - 153, [62] с. : ил. - (Английский в фокусе). ISBN 978-5-09-120891-7.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Интернет-источники: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Школа английского языка </a:t>
            </a:r>
            <a:r>
              <a:rPr kumimoji="0" lang="ru-RU" alt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Skyeng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https://skyeng.ru/articles/chto-vy-ne-znali-o-passivnom-zaloge-v-anglijskom-yazyke/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Источники иллюстраций: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Картинка страдательный и активный залог 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https://cdn-user30887.skyeng.ru/uploads/temp-93-60-69392dd82fef9625811634.webp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Картинка 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Passive Voice 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https://cf4.ppt-online.org/files4/slide/k/KmlBEwqiQeLpd1n5HY0FfJ6Mr3XjORNV2voghW/slide-0.jpg</a:t>
            </a:r>
            <a:endParaRPr kumimoji="0" lang="en-US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3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7A1A73-9FCA-69EF-F40F-0338904E9FBF}"/>
              </a:ext>
            </a:extLst>
          </p:cNvPr>
          <p:cNvSpPr txBox="1"/>
          <p:nvPr/>
        </p:nvSpPr>
        <p:spPr>
          <a:xfrm>
            <a:off x="1509183" y="1172402"/>
            <a:ext cx="90656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Девочка рисует  </a:t>
            </a:r>
            <a:r>
              <a:rPr lang="en-US" dirty="0">
                <a:hlinkClick r:id="rId2"/>
              </a:rPr>
              <a:t>https://avatars.mds.yandex.net/get-shedevrum/14908220/img_1c49d5c6bb8911efaa833ef94bc9e66e/orig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Стрижка дерева </a:t>
            </a:r>
            <a:r>
              <a:rPr lang="en-US" dirty="0">
                <a:hlinkClick r:id="rId3"/>
              </a:rPr>
              <a:t>https://stumpbustersllc.com/wp-content/uploads/2021/04/cartoon-guy-pruning-shrub-1016x1024.jpg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Девочка-кондитер </a:t>
            </a:r>
            <a:r>
              <a:rPr lang="en-US" dirty="0">
                <a:hlinkClick r:id="rId4"/>
              </a:rPr>
              <a:t>https://cdn.vectorstock.com/i/500p/47/68/girl-making-cake-vector-8314768.jpg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Том Сойер </a:t>
            </a:r>
            <a:r>
              <a:rPr lang="en-US" dirty="0">
                <a:hlinkClick r:id="rId5"/>
              </a:rPr>
              <a:t>https://static19.tgcnt.ru/posts/_0/d4/d4e4062437312c4dd24cd0a5c634949c.jpg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6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4CA45D-C764-6C23-19A0-4B69A909D0E1}"/>
              </a:ext>
            </a:extLst>
          </p:cNvPr>
          <p:cNvSpPr txBox="1"/>
          <p:nvPr/>
        </p:nvSpPr>
        <p:spPr>
          <a:xfrm>
            <a:off x="1684867" y="1456267"/>
            <a:ext cx="83650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Активный залог </a:t>
            </a:r>
            <a:r>
              <a:rPr lang="ru-RU" sz="2800" dirty="0"/>
              <a:t> в предложении указывает на то, что подлежащее совершает действие само.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b="1" dirty="0">
                <a:solidFill>
                  <a:srgbClr val="C00000"/>
                </a:solidFill>
              </a:rPr>
              <a:t>Страдательный, залог </a:t>
            </a:r>
            <a:r>
              <a:rPr lang="ru-RU" sz="2800" dirty="0"/>
              <a:t>говорит о том, что действие совершено над подлежащим. </a:t>
            </a:r>
          </a:p>
        </p:txBody>
      </p:sp>
    </p:spTree>
    <p:extLst>
      <p:ext uri="{BB962C8B-B14F-4D97-AF65-F5344CB8AC3E}">
        <p14:creationId xmlns:p14="http://schemas.microsoft.com/office/powerpoint/2010/main" val="271248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0DAF6-66D0-6D31-0FC2-F1FDE33CCB10}"/>
              </a:ext>
            </a:extLst>
          </p:cNvPr>
          <p:cNvSpPr txBox="1"/>
          <p:nvPr/>
        </p:nvSpPr>
        <p:spPr>
          <a:xfrm>
            <a:off x="1680633" y="1346200"/>
            <a:ext cx="9385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Steve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writes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articles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  <a:p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dirty="0"/>
              <a:t> В этом предложении </a:t>
            </a:r>
            <a:r>
              <a:rPr lang="ru-RU" sz="3600" b="1" dirty="0" err="1">
                <a:solidFill>
                  <a:srgbClr val="C00000"/>
                </a:solidFill>
              </a:rPr>
              <a:t>Steve</a:t>
            </a:r>
            <a:r>
              <a:rPr lang="ru-RU" sz="3600" dirty="0"/>
              <a:t>  </a:t>
            </a:r>
            <a:r>
              <a:rPr lang="en-US" sz="3600" dirty="0"/>
              <a:t>-</a:t>
            </a:r>
            <a:r>
              <a:rPr lang="ru-RU" sz="3600" dirty="0"/>
              <a:t> подлежащее, и он совершает действие</a:t>
            </a:r>
            <a:r>
              <a:rPr lang="en-US" sz="3600" dirty="0"/>
              <a:t> - </a:t>
            </a:r>
            <a:r>
              <a:rPr lang="ru-RU" sz="3600" b="1" dirty="0" err="1">
                <a:solidFill>
                  <a:srgbClr val="C00000"/>
                </a:solidFill>
              </a:rPr>
              <a:t>writes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articles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/>
              <a:t>(пишет статьи). </a:t>
            </a:r>
            <a:endParaRPr lang="en-US" sz="3600" dirty="0"/>
          </a:p>
          <a:p>
            <a:r>
              <a:rPr lang="ru-RU" sz="3600" dirty="0"/>
              <a:t>Поэтому мы используем глагол в активном залоге. </a:t>
            </a:r>
          </a:p>
        </p:txBody>
      </p:sp>
    </p:spTree>
    <p:extLst>
      <p:ext uri="{BB962C8B-B14F-4D97-AF65-F5344CB8AC3E}">
        <p14:creationId xmlns:p14="http://schemas.microsoft.com/office/powerpoint/2010/main" val="29466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244F2-C524-AE4A-6B0B-E4BEFC7D48AC}"/>
              </a:ext>
            </a:extLst>
          </p:cNvPr>
          <p:cNvSpPr txBox="1"/>
          <p:nvPr/>
        </p:nvSpPr>
        <p:spPr>
          <a:xfrm>
            <a:off x="1524000" y="1549400"/>
            <a:ext cx="89831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ru-RU" sz="3200" b="1" dirty="0" err="1">
                <a:solidFill>
                  <a:srgbClr val="C00000"/>
                </a:solidFill>
              </a:rPr>
              <a:t>hese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articles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are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written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by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Steve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ru-RU" sz="3200" dirty="0"/>
              <a:t>В пассивном залоге дополнение </a:t>
            </a:r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ru-RU" sz="3200" b="1" dirty="0" err="1">
                <a:solidFill>
                  <a:srgbClr val="C00000"/>
                </a:solidFill>
              </a:rPr>
              <a:t>articles</a:t>
            </a:r>
            <a:r>
              <a:rPr lang="ru-RU" sz="3200" b="1" dirty="0">
                <a:solidFill>
                  <a:srgbClr val="C00000"/>
                </a:solidFill>
              </a:rPr>
              <a:t>) </a:t>
            </a:r>
            <a:r>
              <a:rPr lang="ru-RU" sz="3200" dirty="0"/>
              <a:t>становится подлежащим, которое само по себе никакого действия не совершает. Наоборот, действие произведено над статьями </a:t>
            </a:r>
            <a:r>
              <a:rPr lang="en-US" sz="3200" dirty="0"/>
              <a:t>-</a:t>
            </a:r>
            <a:r>
              <a:rPr lang="ru-RU" sz="3200" dirty="0"/>
              <a:t> они написаны </a:t>
            </a:r>
            <a:r>
              <a:rPr lang="ru-RU" sz="3200" b="1" dirty="0">
                <a:solidFill>
                  <a:srgbClr val="C00000"/>
                </a:solidFill>
              </a:rPr>
              <a:t>(</a:t>
            </a:r>
            <a:r>
              <a:rPr lang="ru-RU" sz="3200" b="1" dirty="0" err="1">
                <a:solidFill>
                  <a:srgbClr val="C00000"/>
                </a:solidFill>
              </a:rPr>
              <a:t>are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written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  <a:r>
              <a:rPr lang="ru-RU" sz="3200" dirty="0"/>
              <a:t>.</a:t>
            </a:r>
            <a:r>
              <a:rPr 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87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99D9D9-EC20-8845-933C-A0681CD2A22D}"/>
              </a:ext>
            </a:extLst>
          </p:cNvPr>
          <p:cNvSpPr txBox="1"/>
          <p:nvPr/>
        </p:nvSpPr>
        <p:spPr>
          <a:xfrm>
            <a:off x="1236133" y="1066799"/>
            <a:ext cx="95165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Пассивный залог (</a:t>
            </a:r>
            <a:r>
              <a:rPr lang="ru-RU" sz="3600" b="1" dirty="0" err="1"/>
              <a:t>passive</a:t>
            </a:r>
            <a:r>
              <a:rPr lang="ru-RU" sz="3600" b="1" dirty="0"/>
              <a:t> </a:t>
            </a:r>
            <a:r>
              <a:rPr lang="ru-RU" sz="3600" b="1" dirty="0" err="1"/>
              <a:t>voice</a:t>
            </a:r>
            <a:r>
              <a:rPr lang="ru-RU" sz="3600" b="1" dirty="0"/>
              <a:t>) образуется с помощью вспомогательного глагола </a:t>
            </a:r>
            <a:r>
              <a:rPr lang="ru-RU" sz="3600" b="1" dirty="0" err="1"/>
              <a:t>to</a:t>
            </a:r>
            <a:r>
              <a:rPr lang="ru-RU" sz="3600" b="1" dirty="0"/>
              <a:t> </a:t>
            </a:r>
            <a:r>
              <a:rPr lang="ru-RU" sz="3600" b="1" dirty="0" err="1"/>
              <a:t>be</a:t>
            </a:r>
            <a:r>
              <a:rPr lang="ru-RU" sz="3600" b="1" dirty="0"/>
              <a:t> в нужном времени и третьей формы основного глагола.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62286-68B9-12F4-47F2-C19CD647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87" y="3186544"/>
            <a:ext cx="3453980" cy="25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F7B7E28-F367-FE55-38D3-57DCD58FE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21666"/>
              </p:ext>
            </p:extLst>
          </p:nvPr>
        </p:nvGraphicFramePr>
        <p:xfrm>
          <a:off x="1354667" y="1628502"/>
          <a:ext cx="9482666" cy="2447425"/>
        </p:xfrm>
        <a:graphic>
          <a:graphicData uri="http://schemas.openxmlformats.org/drawingml/2006/table">
            <a:tbl>
              <a:tblPr/>
              <a:tblGrid>
                <a:gridCol w="2111248">
                  <a:extLst>
                    <a:ext uri="{9D8B030D-6E8A-4147-A177-3AD203B41FA5}">
                      <a16:colId xmlns:a16="http://schemas.microsoft.com/office/drawing/2014/main" val="39996249"/>
                    </a:ext>
                  </a:extLst>
                </a:gridCol>
                <a:gridCol w="3564555">
                  <a:extLst>
                    <a:ext uri="{9D8B030D-6E8A-4147-A177-3AD203B41FA5}">
                      <a16:colId xmlns:a16="http://schemas.microsoft.com/office/drawing/2014/main" val="4141636623"/>
                    </a:ext>
                  </a:extLst>
                </a:gridCol>
                <a:gridCol w="3806863">
                  <a:extLst>
                    <a:ext uri="{9D8B030D-6E8A-4147-A177-3AD203B41FA5}">
                      <a16:colId xmlns:a16="http://schemas.microsoft.com/office/drawing/2014/main" val="1539933684"/>
                    </a:ext>
                  </a:extLst>
                </a:gridCol>
              </a:tblGrid>
              <a:tr h="61053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ru-RU" sz="2800" dirty="0">
                        <a:effectLst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45795"/>
                  </a:ext>
                </a:extLst>
              </a:tr>
              <a:tr h="65617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SIMPLE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V, Vs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am, is , are + V3,Ved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3729"/>
                  </a:ext>
                </a:extLst>
              </a:tr>
              <a:tr h="90080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CONTINUOUS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+Ving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+being+V3,Ved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40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645B52-AF96-C52B-2017-B31CDC73007A}"/>
              </a:ext>
            </a:extLst>
          </p:cNvPr>
          <p:cNvSpPr txBox="1"/>
          <p:nvPr/>
        </p:nvSpPr>
        <p:spPr>
          <a:xfrm>
            <a:off x="1557865" y="4209534"/>
            <a:ext cx="923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F1A2A01-F667-8A03-D36B-7E2CCF32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31617"/>
              </p:ext>
            </p:extLst>
          </p:nvPr>
        </p:nvGraphicFramePr>
        <p:xfrm>
          <a:off x="1320800" y="2108730"/>
          <a:ext cx="9296400" cy="2328612"/>
        </p:xfrm>
        <a:graphic>
          <a:graphicData uri="http://schemas.openxmlformats.org/drawingml/2006/table">
            <a:tbl>
              <a:tblPr/>
              <a:tblGrid>
                <a:gridCol w="2062060">
                  <a:extLst>
                    <a:ext uri="{9D8B030D-6E8A-4147-A177-3AD203B41FA5}">
                      <a16:colId xmlns:a16="http://schemas.microsoft.com/office/drawing/2014/main" val="2864510144"/>
                    </a:ext>
                  </a:extLst>
                </a:gridCol>
                <a:gridCol w="3498269">
                  <a:extLst>
                    <a:ext uri="{9D8B030D-6E8A-4147-A177-3AD203B41FA5}">
                      <a16:colId xmlns:a16="http://schemas.microsoft.com/office/drawing/2014/main" val="4164098939"/>
                    </a:ext>
                  </a:extLst>
                </a:gridCol>
                <a:gridCol w="3736071">
                  <a:extLst>
                    <a:ext uri="{9D8B030D-6E8A-4147-A177-3AD203B41FA5}">
                      <a16:colId xmlns:a16="http://schemas.microsoft.com/office/drawing/2014/main" val="1125227932"/>
                    </a:ext>
                  </a:extLst>
                </a:gridCol>
              </a:tblGrid>
              <a:tr h="4538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 SIMPLE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were + 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77627"/>
                  </a:ext>
                </a:extLst>
              </a:tr>
              <a:tr h="63013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PERFECT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have,has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have,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+ been + 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8869"/>
                  </a:ext>
                </a:extLst>
              </a:tr>
              <a:tr h="63013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SIMPLE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will+V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+ be + 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3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8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E66DC9-5CF8-AD1D-D9CD-91CC47A4D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5654"/>
              </p:ext>
            </p:extLst>
          </p:nvPr>
        </p:nvGraphicFramePr>
        <p:xfrm>
          <a:off x="2040467" y="1452034"/>
          <a:ext cx="8132777" cy="2518833"/>
        </p:xfrm>
        <a:graphic>
          <a:graphicData uri="http://schemas.openxmlformats.org/drawingml/2006/table">
            <a:tbl>
              <a:tblPr/>
              <a:tblGrid>
                <a:gridCol w="1765782">
                  <a:extLst>
                    <a:ext uri="{9D8B030D-6E8A-4147-A177-3AD203B41FA5}">
                      <a16:colId xmlns:a16="http://schemas.microsoft.com/office/drawing/2014/main" val="3508150891"/>
                    </a:ext>
                  </a:extLst>
                </a:gridCol>
                <a:gridCol w="3078852">
                  <a:extLst>
                    <a:ext uri="{9D8B030D-6E8A-4147-A177-3AD203B41FA5}">
                      <a16:colId xmlns:a16="http://schemas.microsoft.com/office/drawing/2014/main" val="1316289257"/>
                    </a:ext>
                  </a:extLst>
                </a:gridCol>
                <a:gridCol w="3288143">
                  <a:extLst>
                    <a:ext uri="{9D8B030D-6E8A-4147-A177-3AD203B41FA5}">
                      <a16:colId xmlns:a16="http://schemas.microsoft.com/office/drawing/2014/main" val="193347577"/>
                    </a:ext>
                  </a:extLst>
                </a:gridCol>
              </a:tblGrid>
              <a:tr h="251883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 VERBS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 +V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 + be + V3,Ved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4" marR="52364" marT="32502" marB="325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3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884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755</Words>
  <Application>Microsoft Office PowerPoint</Application>
  <PresentationFormat>Широкоэкранный</PresentationFormat>
  <Paragraphs>110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Roboto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Maibenben</dc:creator>
  <cp:lastModifiedBy>Maibenben</cp:lastModifiedBy>
  <cp:revision>1</cp:revision>
  <dcterms:created xsi:type="dcterms:W3CDTF">2026-01-31T14:59:42Z</dcterms:created>
  <dcterms:modified xsi:type="dcterms:W3CDTF">2026-01-31T18:04:39Z</dcterms:modified>
</cp:coreProperties>
</file>